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slideLayouts/slideLayout13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66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B6C82BC-A5BB-E84A-BD67-A567951DDE0A}" type="datetimeFigureOut">
              <a:rPr lang="en-US" smtClean="0"/>
              <a:t>9/14/10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BA466431-4A08-ED4C-9C5E-20BD580DA4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sist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1461994"/>
          </a:xfrm>
        </p:spPr>
        <p:txBody>
          <a:bodyPr>
            <a:normAutofit/>
          </a:bodyPr>
          <a:lstStyle/>
          <a:p>
            <a:r>
              <a:rPr lang="en-US" dirty="0" smtClean="0"/>
              <a:t>Using a catalog and </a:t>
            </a:r>
            <a:r>
              <a:rPr lang="en-US" dirty="0" err="1" smtClean="0"/>
              <a:t>assist.org</a:t>
            </a:r>
            <a:r>
              <a:rPr lang="en-US" dirty="0" smtClean="0"/>
              <a:t> to write a two-year Ed Plan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88358" y="2748419"/>
            <a:ext cx="7167284" cy="33777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college catalog is the road-map between the college and the student.</a:t>
            </a:r>
          </a:p>
          <a:p>
            <a:r>
              <a:rPr lang="en-US" sz="2400" dirty="0" smtClean="0"/>
              <a:t>As long as you maintain continuous enrollment, the catalog or any later edition can be used to satisfy course requirements.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617740"/>
            <a:ext cx="7918450" cy="788894"/>
          </a:xfrm>
        </p:spPr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assist.org</a:t>
            </a:r>
            <a:r>
              <a:rPr lang="en-US" dirty="0" smtClean="0"/>
              <a:t> say?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9611"/>
            <a:ext cx="9144000" cy="54512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7160"/>
            <a:ext cx="9167980" cy="35608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028"/>
            <a:ext cx="9144000" cy="622944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96" y="751835"/>
            <a:ext cx="8865683" cy="48145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 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30" y="1608713"/>
            <a:ext cx="8915938" cy="17485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287234"/>
            <a:ext cx="7918450" cy="2357058"/>
          </a:xfrm>
        </p:spPr>
        <p:txBody>
          <a:bodyPr>
            <a:normAutofit/>
          </a:bodyPr>
          <a:lstStyle/>
          <a:p>
            <a:r>
              <a:rPr lang="en-US" dirty="0" smtClean="0"/>
              <a:t>Write a two-year Ed Plan for an engineering major with transfer to a 4-year university.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18526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Assume you want to earn a BS degree in Civil Engineering from San Jose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2661444"/>
            <a:ext cx="7167284" cy="4196556"/>
          </a:xfrm>
        </p:spPr>
        <p:txBody>
          <a:bodyPr>
            <a:noAutofit/>
          </a:bodyPr>
          <a:lstStyle/>
          <a:p>
            <a:r>
              <a:rPr lang="en-US" sz="2400" dirty="0" smtClean="0"/>
              <a:t>Develop a plan based on information in catalog.</a:t>
            </a:r>
          </a:p>
          <a:p>
            <a:r>
              <a:rPr lang="en-US" sz="2400" dirty="0" smtClean="0"/>
              <a:t>Compare against </a:t>
            </a:r>
            <a:r>
              <a:rPr lang="en-US" sz="2400" dirty="0" smtClean="0">
                <a:hlinkClick r:id="rId2"/>
              </a:rPr>
              <a:t>www.assist.org</a:t>
            </a:r>
            <a:endParaRPr lang="en-US" sz="2400" dirty="0" smtClean="0"/>
          </a:p>
          <a:p>
            <a:r>
              <a:rPr lang="en-US" sz="2400" dirty="0" smtClean="0"/>
              <a:t>Compare against what faculty, dept., and engineering counselors tell you.</a:t>
            </a:r>
          </a:p>
          <a:p>
            <a:r>
              <a:rPr lang="en-US" sz="2400" dirty="0" smtClean="0"/>
              <a:t>Compare against what your friends tell you.</a:t>
            </a:r>
          </a:p>
          <a:p>
            <a:r>
              <a:rPr lang="en-US" sz="2400" dirty="0" smtClean="0"/>
              <a:t>Keep written records.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2775" y="173894"/>
            <a:ext cx="7918450" cy="4088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Civil Engineering Dept.  - </a:t>
            </a:r>
            <a:r>
              <a:rPr lang="en-US" dirty="0" smtClean="0"/>
              <a:t>Pg. </a:t>
            </a:r>
            <a:r>
              <a:rPr lang="en-US" dirty="0" smtClean="0"/>
              <a:t>137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391604"/>
            <a:ext cx="7918450" cy="6162198"/>
          </a:xfrm>
        </p:spPr>
        <p:txBody>
          <a:bodyPr>
            <a:normAutofit fontScale="70000" lnSpcReduction="20000"/>
          </a:bodyPr>
          <a:lstStyle/>
          <a:p>
            <a:pPr marL="806450" lvl="1" indent="-457200">
              <a:buClr>
                <a:schemeClr val="accent1">
                  <a:lumMod val="75000"/>
                </a:schemeClr>
              </a:buCl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Prep for Major:</a:t>
            </a:r>
          </a:p>
          <a:p>
            <a:pPr marL="463550" indent="-457200">
              <a:buClr>
                <a:schemeClr val="accent1">
                  <a:lumMod val="75000"/>
                </a:schemeClr>
              </a:buCl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		</a:t>
            </a:r>
            <a:r>
              <a:rPr lang="en-US" sz="3200" dirty="0" smtClean="0"/>
              <a:t>Math 30, Math 31, Math 32, Math 133A, Phys 70, 	Phys 71, </a:t>
            </a:r>
            <a:r>
              <a:rPr lang="en-US" sz="3200" dirty="0" err="1" smtClean="0"/>
              <a:t>Chem</a:t>
            </a:r>
            <a:r>
              <a:rPr lang="en-US" sz="3200" dirty="0" smtClean="0"/>
              <a:t> 1A, Math 129A</a:t>
            </a:r>
          </a:p>
          <a:p>
            <a:pPr marL="1155700" lvl="2" indent="-457200">
              <a:buClr>
                <a:schemeClr val="accent1">
                  <a:lumMod val="75000"/>
                </a:schemeClr>
              </a:buCl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 </a:t>
            </a:r>
          </a:p>
          <a:p>
            <a:pPr marL="806450" lvl="1" indent="-457200">
              <a:buClr>
                <a:schemeClr val="accent1">
                  <a:lumMod val="75000"/>
                </a:schemeClr>
              </a:buCl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Engineering Common Area:</a:t>
            </a:r>
          </a:p>
          <a:p>
            <a:pPr marL="806450" lvl="1" indent="-457200">
              <a:buClr>
                <a:schemeClr val="accent1">
                  <a:lumMod val="75000"/>
                </a:schemeClr>
              </a:buClr>
              <a:buNone/>
            </a:pPr>
            <a:endParaRPr lang="en-US" sz="3200" dirty="0" smtClean="0">
              <a:solidFill>
                <a:schemeClr val="accent1"/>
              </a:solidFill>
            </a:endParaRPr>
          </a:p>
          <a:p>
            <a:pPr marL="806450" lvl="1" indent="-457200">
              <a:buClr>
                <a:schemeClr val="accent1">
                  <a:lumMod val="75000"/>
                </a:schemeClr>
              </a:buCl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	</a:t>
            </a:r>
            <a:r>
              <a:rPr lang="en-US" sz="3200" dirty="0" smtClean="0"/>
              <a:t>CE 099, CE 112, CE113, EE 098, ENGR 010, CE 020, MATE 025, ME101 (Dynamics), &amp; ME 111</a:t>
            </a:r>
          </a:p>
          <a:p>
            <a:pPr marL="806450" lvl="1" indent="-457200">
              <a:buClr>
                <a:schemeClr val="accent1">
                  <a:lumMod val="75000"/>
                </a:schemeClr>
              </a:buClr>
              <a:buNone/>
            </a:pPr>
            <a:endParaRPr lang="en-US" sz="3200" dirty="0" smtClean="0">
              <a:solidFill>
                <a:schemeClr val="accent1"/>
              </a:solidFill>
            </a:endParaRPr>
          </a:p>
          <a:p>
            <a:pPr marL="463550" indent="-457200">
              <a:buClr>
                <a:schemeClr val="accent1">
                  <a:lumMod val="75000"/>
                </a:schemeClr>
              </a:buCl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	Any course with a number &lt; 100 is lower division and may be available at a community college.</a:t>
            </a:r>
          </a:p>
          <a:p>
            <a:pPr marL="463550" indent="-457200">
              <a:buClr>
                <a:schemeClr val="accent1">
                  <a:lumMod val="75000"/>
                </a:schemeClr>
              </a:buCl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	Some upper division courses also may be available at the community college.</a:t>
            </a:r>
          </a:p>
          <a:p>
            <a:pPr marL="806450" lvl="1" indent="-457200">
              <a:buClr>
                <a:schemeClr val="accent1">
                  <a:lumMod val="75000"/>
                </a:schemeClr>
              </a:buCl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	</a:t>
            </a:r>
          </a:p>
          <a:p>
            <a:pPr marL="806450" lvl="1" indent="-457200">
              <a:buClr>
                <a:schemeClr val="accent1">
                  <a:lumMod val="75000"/>
                </a:schemeClr>
              </a:buCl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806450" lvl="1" indent="-457200">
              <a:buClr>
                <a:schemeClr val="accent1">
                  <a:lumMod val="75000"/>
                </a:schemeClr>
              </a:buClr>
              <a:buNone/>
            </a:pPr>
            <a:r>
              <a:rPr lang="en-US" dirty="0" smtClean="0">
                <a:solidFill>
                  <a:schemeClr val="accent1"/>
                </a:solidFill>
              </a:rPr>
              <a:t>			</a:t>
            </a:r>
          </a:p>
          <a:p>
            <a:pPr marL="806450" lvl="1" indent="-457200">
              <a:buClr>
                <a:schemeClr val="accent1">
                  <a:lumMod val="75000"/>
                </a:schemeClr>
              </a:buClr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94447"/>
            <a:ext cx="7918450" cy="788894"/>
          </a:xfrm>
        </p:spPr>
        <p:txBody>
          <a:bodyPr/>
          <a:lstStyle/>
          <a:p>
            <a:r>
              <a:rPr lang="en-US" dirty="0" smtClean="0"/>
              <a:t>Other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1530766"/>
            <a:ext cx="7167284" cy="494282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FFAF03"/>
                </a:solidFill>
              </a:rPr>
              <a:t>American Institutions – 6 units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FFAF03"/>
                </a:solidFill>
              </a:rPr>
              <a:t>Physical Education – 2 units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FFAF03"/>
                </a:solidFill>
              </a:rPr>
              <a:t>GE requirements </a:t>
            </a:r>
            <a:r>
              <a:rPr lang="en-US" sz="2800" dirty="0" err="1" smtClean="0">
                <a:solidFill>
                  <a:srgbClr val="FFAF03"/>
                </a:solidFill>
                <a:sym typeface="Wingdings"/>
              </a:rPr>
              <a:t></a:t>
            </a:r>
            <a:r>
              <a:rPr lang="en-US" sz="2800" dirty="0" smtClean="0">
                <a:solidFill>
                  <a:srgbClr val="FFAF03"/>
                </a:solidFill>
                <a:sym typeface="Wingdings"/>
              </a:rPr>
              <a:t> consult major advisor at SJSU.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FFAF03"/>
                </a:solidFill>
                <a:sym typeface="Wingdings"/>
              </a:rPr>
              <a:t>Required lower division courses in 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rgbClr val="FFAF03"/>
                </a:solidFill>
                <a:sym typeface="Wingdings"/>
              </a:rPr>
              <a:t>Required upper division courses in CE</a:t>
            </a:r>
            <a:endParaRPr lang="en-US" sz="2800" dirty="0">
              <a:solidFill>
                <a:srgbClr val="FFAF0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1461994"/>
          </a:xfrm>
        </p:spPr>
        <p:txBody>
          <a:bodyPr>
            <a:normAutofit/>
          </a:bodyPr>
          <a:lstStyle/>
          <a:p>
            <a:r>
              <a:rPr lang="en-US" dirty="0" smtClean="0"/>
              <a:t>Lower Division major Requirements: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2776537"/>
            <a:ext cx="7167284" cy="4081463"/>
          </a:xfrm>
        </p:spPr>
        <p:txBody>
          <a:bodyPr/>
          <a:lstStyle/>
          <a:p>
            <a:pPr marL="457200" indent="-45720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	Math </a:t>
            </a:r>
            <a:r>
              <a:rPr lang="en-US" sz="2400" dirty="0" smtClean="0">
                <a:solidFill>
                  <a:schemeClr val="accent1"/>
                </a:solidFill>
              </a:rPr>
              <a:t>30, Math 31, Math </a:t>
            </a:r>
            <a:r>
              <a:rPr lang="en-US" sz="2400" dirty="0" smtClean="0">
                <a:solidFill>
                  <a:schemeClr val="accent1"/>
                </a:solidFill>
              </a:rPr>
              <a:t>32, </a:t>
            </a:r>
            <a:r>
              <a:rPr lang="en-US" sz="2400" dirty="0" smtClean="0">
                <a:solidFill>
                  <a:schemeClr val="accent1"/>
                </a:solidFill>
              </a:rPr>
              <a:t>Phys 70,</a:t>
            </a:r>
            <a:r>
              <a:rPr lang="en-US" sz="2400" dirty="0" smtClean="0">
                <a:solidFill>
                  <a:schemeClr val="accent1"/>
                </a:solidFill>
              </a:rPr>
              <a:t> Phys 71, </a:t>
            </a:r>
            <a:r>
              <a:rPr lang="en-US" sz="2400" dirty="0" err="1" smtClean="0">
                <a:solidFill>
                  <a:schemeClr val="accent1"/>
                </a:solidFill>
              </a:rPr>
              <a:t>Chem</a:t>
            </a:r>
            <a:r>
              <a:rPr lang="en-US" sz="2400" dirty="0" smtClean="0">
                <a:solidFill>
                  <a:schemeClr val="accent1"/>
                </a:solidFill>
              </a:rPr>
              <a:t> 1A</a:t>
            </a:r>
          </a:p>
          <a:p>
            <a:pPr marL="457200" indent="-457200">
              <a:buNone/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	CE 008, CE 099, </a:t>
            </a:r>
            <a:r>
              <a:rPr lang="en-US" sz="2400" dirty="0" smtClean="0">
                <a:solidFill>
                  <a:schemeClr val="accent1"/>
                </a:solidFill>
              </a:rPr>
              <a:t>EE 098, ENGR 010, CE 020, MATE 025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marL="457200" indent="-457200">
              <a:buNone/>
            </a:pPr>
            <a:r>
              <a:rPr lang="en-US" dirty="0" smtClean="0"/>
              <a:t>	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Courses – Pg 319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Math 30 – Calculus 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Math 31 – Calculus II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Math 32 – Calculus III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Math 133A – Differential Equations </a:t>
            </a:r>
            <a:r>
              <a:rPr lang="en-US" dirty="0" smtClean="0">
                <a:sym typeface="Wingdings"/>
              </a:rPr>
              <a:t>MC has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Math 129A – Linear Algebra </a:t>
            </a:r>
            <a:r>
              <a:rPr lang="en-US" dirty="0" err="1" smtClean="0">
                <a:sym typeface="Wingdings"/>
              </a:rPr>
              <a:t></a:t>
            </a:r>
            <a:r>
              <a:rPr lang="en-US" dirty="0" smtClean="0">
                <a:sym typeface="Wingdings"/>
              </a:rPr>
              <a:t> MC has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Courses– Pg 377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Phys 70 - Mechanics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Phys 71 – Electricity and Magnetism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5"/>
            <a:ext cx="7918450" cy="2193831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Engineering Courses:</a:t>
            </a:r>
            <a:br>
              <a:rPr lang="en-US" sz="3200" dirty="0" smtClean="0"/>
            </a:br>
            <a:r>
              <a:rPr lang="en-US" sz="2667" dirty="0" smtClean="0"/>
              <a:t>CE Pg 138</a:t>
            </a:r>
            <a:br>
              <a:rPr lang="en-US" sz="2667" dirty="0" smtClean="0"/>
            </a:br>
            <a:r>
              <a:rPr lang="en-US" sz="2667" dirty="0" smtClean="0"/>
              <a:t>EE Pg 198</a:t>
            </a:r>
            <a:br>
              <a:rPr lang="en-US" sz="2667" dirty="0" smtClean="0"/>
            </a:br>
            <a:r>
              <a:rPr lang="en-US" sz="2667" dirty="0" smtClean="0"/>
              <a:t>ENGR Pg 233 (General Engineering)</a:t>
            </a:r>
            <a:br>
              <a:rPr lang="en-US" sz="2667" dirty="0" smtClean="0"/>
            </a:br>
            <a:r>
              <a:rPr lang="en-US" sz="2667" dirty="0" smtClean="0"/>
              <a:t>MATE Pg 123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2776537"/>
            <a:ext cx="7167284" cy="40814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CE 008 – Surveying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CE 020 – Graphics, CAD, and Programming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CE 099 - Statics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EE 98 – Circuits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ENGR 010 – Introduction to Engineering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MATE 025 – Introduction to Materials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56" y="582706"/>
            <a:ext cx="8715613" cy="7888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Non-science GE requirements </a:t>
            </a:r>
            <a:br>
              <a:rPr lang="en-US" dirty="0" smtClean="0"/>
            </a:br>
            <a:r>
              <a:rPr lang="en-US" dirty="0" smtClean="0"/>
              <a:t>Pg 204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Science GE – you will satisfy this requirement with your major classes.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1"/>
                </a:solidFill>
              </a:rPr>
              <a:t>Non-Science GE:</a:t>
            </a:r>
          </a:p>
          <a:p>
            <a:pPr>
              <a:buNone/>
            </a:pPr>
            <a:r>
              <a:rPr lang="en-US" dirty="0" smtClean="0"/>
              <a:t>	HUM 1A/1B and HUM 2A/2B  (24 units)</a:t>
            </a:r>
          </a:p>
          <a:p>
            <a:pPr>
              <a:buNone/>
            </a:pPr>
            <a:r>
              <a:rPr lang="en-US" dirty="0" smtClean="0"/>
              <a:t>	Or</a:t>
            </a:r>
          </a:p>
          <a:p>
            <a:pPr>
              <a:buNone/>
            </a:pPr>
            <a:r>
              <a:rPr lang="en-US" dirty="0" smtClean="0"/>
              <a:t>	AMS 1A/1B, ENGL 1A, ENGL 1B, Oral Communications, Human Understanding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101</TotalTime>
  <Words>490</Words>
  <Application>Microsoft Macintosh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Twilight</vt:lpstr>
      <vt:lpstr>Using a catalog and assist.org to write a two-year Ed Plan</vt:lpstr>
      <vt:lpstr>Assume you want to earn a BS degree in Civil Engineering from San Jose State</vt:lpstr>
      <vt:lpstr>Civil Engineering Dept.  - Pg. 137 </vt:lpstr>
      <vt:lpstr>Other requirements</vt:lpstr>
      <vt:lpstr>Lower Division major Requirements:</vt:lpstr>
      <vt:lpstr>Math Courses – Pg 319</vt:lpstr>
      <vt:lpstr>Physics Courses– Pg 377</vt:lpstr>
      <vt:lpstr>Engineering Courses: CE Pg 138 EE Pg 198 ENGR Pg 233 (General Engineering) MATE Pg 123</vt:lpstr>
      <vt:lpstr>Non-science GE requirements  Pg 204</vt:lpstr>
      <vt:lpstr>What does assist.org say?</vt:lpstr>
      <vt:lpstr>Slide 11</vt:lpstr>
      <vt:lpstr>Slide 12</vt:lpstr>
      <vt:lpstr>Slide 13</vt:lpstr>
      <vt:lpstr>Slide 14</vt:lpstr>
      <vt:lpstr>Slide 15</vt:lpstr>
      <vt:lpstr>Write a two-year Ed Plan for an engineering major with transfer to a 4-year university.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catalog and assist.org to write an Ed Plan</dc:title>
  <dc:creator>admin</dc:creator>
  <cp:lastModifiedBy>admin</cp:lastModifiedBy>
  <cp:revision>5</cp:revision>
  <dcterms:created xsi:type="dcterms:W3CDTF">2010-09-15T05:48:06Z</dcterms:created>
  <dcterms:modified xsi:type="dcterms:W3CDTF">2010-09-15T07:30:05Z</dcterms:modified>
</cp:coreProperties>
</file>